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8229600" cx="14630400"/>
  <p:notesSz cx="8229600" cy="14630400"/>
  <p:embeddedFontLst>
    <p:embeddedFont>
      <p:font typeface="IBM Plex Sans"/>
      <p:regular r:id="rId17"/>
      <p:bold r:id="rId18"/>
      <p:italic r:id="rId19"/>
      <p:boldItalic r:id="rId20"/>
    </p:embeddedFont>
    <p:embeddedFont>
      <p:font typeface="Roboto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  <p:embeddedFont>
      <p:font typeface="Roboto Mon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BMPlexSans-boldItalic.fntdata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Mon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Mono-italic.fntdata"/><Relationship Id="rId30" Type="http://schemas.openxmlformats.org/officeDocument/2006/relationships/font" Target="fonts/RobotoMono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RobotoMono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IBMPlexSans-regular.fntdata"/><Relationship Id="rId16" Type="http://schemas.openxmlformats.org/officeDocument/2006/relationships/slide" Target="slides/slide12.xml"/><Relationship Id="rId19" Type="http://schemas.openxmlformats.org/officeDocument/2006/relationships/font" Target="fonts/IBMPlexSans-italic.fntdata"/><Relationship Id="rId18" Type="http://schemas.openxmlformats.org/officeDocument/2006/relationships/font" Target="fonts/IBMPlexSa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4525d624c8_0_7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4525d624c8_0_7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34525d624c8_0_7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4525d624c8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4525d624c8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34525d624c8_0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4525d624c8_0_7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4525d624c8_0_7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34525d624c8_0_7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4525d624c8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34525d624c8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34525d624c8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761e0d94ed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761e0d94ed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3761e0d94ed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761e0d94ed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761e0d94ed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3761e0d94ed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498720" y="1769800"/>
            <a:ext cx="13632900" cy="31416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498720" y="5043560"/>
            <a:ext cx="13632900" cy="20814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412750" lvl="0" marL="457200" algn="ctr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98720" y="3441360"/>
            <a:ext cx="13632900" cy="13470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98720" y="1843960"/>
            <a:ext cx="13632900" cy="54663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412750" lvl="0" marL="45720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98720" y="1843960"/>
            <a:ext cx="6399900" cy="54663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7731840" y="1843960"/>
            <a:ext cx="6399900" cy="54663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498720" y="888960"/>
            <a:ext cx="4492800" cy="12090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498720" y="2223360"/>
            <a:ext cx="4492800" cy="5087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784400" y="720240"/>
            <a:ext cx="10188600" cy="65454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7315200" y="-200"/>
            <a:ext cx="7315200" cy="822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424800" y="1973080"/>
            <a:ext cx="6472200" cy="23718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1pPr>
            <a:lvl2pPr lvl="1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424800" y="4484920"/>
            <a:ext cx="6472200" cy="1976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7903200" y="1158520"/>
            <a:ext cx="6139200" cy="59121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indent="-412750" lvl="0" marL="45720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498720" y="6768920"/>
            <a:ext cx="9598200" cy="9681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98720" y="1843960"/>
            <a:ext cx="13632900" cy="54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412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Char char="●"/>
              <a:defRPr sz="2900">
                <a:solidFill>
                  <a:schemeClr val="dk2"/>
                </a:solidFill>
              </a:defRPr>
            </a:lvl1pPr>
            <a:lvl2pPr indent="-3683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2pPr>
            <a:lvl3pPr indent="-3683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3pPr>
            <a:lvl4pPr indent="-3683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 sz="2200">
                <a:solidFill>
                  <a:schemeClr val="dk2"/>
                </a:solidFill>
              </a:defRPr>
            </a:lvl4pPr>
            <a:lvl5pPr indent="-3683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5pPr>
            <a:lvl6pPr indent="-3683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6pPr>
            <a:lvl7pPr indent="-3683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 sz="2200">
                <a:solidFill>
                  <a:schemeClr val="dk2"/>
                </a:solidFill>
              </a:defRPr>
            </a:lvl7pPr>
            <a:lvl8pPr indent="-3683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8pPr>
            <a:lvl9pPr indent="-3683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 algn="r">
              <a:buNone/>
              <a:defRPr sz="1600">
                <a:solidFill>
                  <a:schemeClr val="dk2"/>
                </a:solidFill>
              </a:defRPr>
            </a:lvl1pPr>
            <a:lvl2pPr lvl="1" algn="r">
              <a:buNone/>
              <a:defRPr sz="1600">
                <a:solidFill>
                  <a:schemeClr val="dk2"/>
                </a:solidFill>
              </a:defRPr>
            </a:lvl2pPr>
            <a:lvl3pPr lvl="2" algn="r">
              <a:buNone/>
              <a:defRPr sz="1600">
                <a:solidFill>
                  <a:schemeClr val="dk2"/>
                </a:solidFill>
              </a:defRPr>
            </a:lvl3pPr>
            <a:lvl4pPr lvl="3" algn="r">
              <a:buNone/>
              <a:defRPr sz="1600">
                <a:solidFill>
                  <a:schemeClr val="dk2"/>
                </a:solidFill>
              </a:defRPr>
            </a:lvl4pPr>
            <a:lvl5pPr lvl="4" algn="r">
              <a:buNone/>
              <a:defRPr sz="1600">
                <a:solidFill>
                  <a:schemeClr val="dk2"/>
                </a:solidFill>
              </a:defRPr>
            </a:lvl5pPr>
            <a:lvl6pPr lvl="5" algn="r">
              <a:buNone/>
              <a:defRPr sz="1600">
                <a:solidFill>
                  <a:schemeClr val="dk2"/>
                </a:solidFill>
              </a:defRPr>
            </a:lvl6pPr>
            <a:lvl7pPr lvl="6" algn="r">
              <a:buNone/>
              <a:defRPr sz="1600">
                <a:solidFill>
                  <a:schemeClr val="dk2"/>
                </a:solidFill>
              </a:defRPr>
            </a:lvl7pPr>
            <a:lvl8pPr lvl="7" algn="r">
              <a:buNone/>
              <a:defRPr sz="1600">
                <a:solidFill>
                  <a:schemeClr val="dk2"/>
                </a:solidFill>
              </a:defRPr>
            </a:lvl8pPr>
            <a:lvl9pPr lvl="8" algn="r">
              <a:buNone/>
              <a:defRPr sz="16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promptingguide.ai/research/rag" TargetMode="External"/><Relationship Id="rId4" Type="http://schemas.openxmlformats.org/officeDocument/2006/relationships/hyperlink" Target="https://app.langtrace.ai/" TargetMode="External"/><Relationship Id="rId9" Type="http://schemas.openxmlformats.org/officeDocument/2006/relationships/hyperlink" Target="https://github.com/vignesh-codes/rag-explorations/tree/feat/new-v1" TargetMode="External"/><Relationship Id="rId5" Type="http://schemas.openxmlformats.org/officeDocument/2006/relationships/hyperlink" Target="https://media.licdn.com/dms/image/v2/D5622AQGeNOKv0H9ICg/feedshare-shrink_800/B56ZYD5UDSGsAs-/0/1743822082022?e=1757548800&amp;v=beta&amp;t=eM9ZObGnzgQAwU2SknjOZUjrH3X6eznsGci8G7OBCXQ" TargetMode="External"/><Relationship Id="rId6" Type="http://schemas.openxmlformats.org/officeDocument/2006/relationships/hyperlink" Target="https://i0.wp.com/fourweekmba.com/wp-content/uploads/2023/01/large-language-models-llms.png?resize=1200%2C900&amp;ssl=1" TargetMode="External"/><Relationship Id="rId7" Type="http://schemas.openxmlformats.org/officeDocument/2006/relationships/hyperlink" Target="https://qdrant.tech/articles/what-are-embeddings/" TargetMode="External"/><Relationship Id="rId8" Type="http://schemas.openxmlformats.org/officeDocument/2006/relationships/hyperlink" Target="https://www.ampcome.com/articles/rag-vs-finetuning-which-is-best-for-your-llm-application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/>
          <p:nvPr/>
        </p:nvSpPr>
        <p:spPr>
          <a:xfrm>
            <a:off x="0" y="5881550"/>
            <a:ext cx="14630400" cy="2348100"/>
          </a:xfrm>
          <a:prstGeom prst="rect">
            <a:avLst/>
          </a:prstGeom>
          <a:solidFill>
            <a:srgbClr val="1A1A1A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</a:rPr>
              <a:t>Group 8 : </a:t>
            </a:r>
            <a:r>
              <a:rPr lang="en-US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Chukwudubem </a:t>
            </a:r>
            <a:r>
              <a:rPr lang="en-US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Ezeagwu</a:t>
            </a:r>
            <a:r>
              <a:rPr lang="en-US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Mazhar </a:t>
            </a:r>
            <a:r>
              <a:rPr lang="en-US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Fareed</a:t>
            </a:r>
            <a:r>
              <a:rPr lang="en-US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Nadia </a:t>
            </a:r>
            <a:r>
              <a:rPr lang="en-US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khosravany</a:t>
            </a:r>
            <a:r>
              <a:rPr lang="en-US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Vinn Sunder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9"/>
          <p:cNvSpPr/>
          <p:nvPr/>
        </p:nvSpPr>
        <p:spPr>
          <a:xfrm>
            <a:off x="0" y="2955250"/>
            <a:ext cx="146304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BC8F"/>
              </a:buClr>
              <a:buSzPts val="4450"/>
              <a:buFont typeface="IBM Plex Sans"/>
              <a:buNone/>
            </a:pPr>
            <a:r>
              <a:rPr b="0" i="0" lang="en-US" sz="4450" u="none" cap="none" strike="noStrike">
                <a:solidFill>
                  <a:srgbClr val="FFBC8F"/>
                </a:solidFill>
                <a:latin typeface="IBM Plex Sans"/>
                <a:ea typeface="IBM Plex Sans"/>
                <a:cs typeface="IBM Plex Sans"/>
                <a:sym typeface="IBM Plex Sans"/>
              </a:rPr>
              <a:t>Transparent RAG Framework for Document Analysis</a:t>
            </a:r>
            <a:endParaRPr b="0" i="0" sz="4450" u="none" cap="none" strike="noStrike"/>
          </a:p>
        </p:txBody>
      </p:sp>
      <p:sp>
        <p:nvSpPr>
          <p:cNvPr id="79" name="Google Shape;79;p19"/>
          <p:cNvSpPr/>
          <p:nvPr/>
        </p:nvSpPr>
        <p:spPr>
          <a:xfrm>
            <a:off x="2801303" y="4004191"/>
            <a:ext cx="9027676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3550"/>
              <a:buFont typeface="IBM Plex Sans"/>
              <a:buNone/>
            </a:pPr>
            <a:r>
              <a:rPr b="0" i="0" lang="en-US" sz="3550" u="none" cap="none" strike="noStrike">
                <a:solidFill>
                  <a:srgbClr val="F3F3F2"/>
                </a:solidFill>
                <a:latin typeface="IBM Plex Sans"/>
                <a:ea typeface="IBM Plex Sans"/>
                <a:cs typeface="IBM Plex Sans"/>
                <a:sym typeface="IBM Plex Sans"/>
              </a:rPr>
              <a:t>Unlocking Trust and Insight in Document AI</a:t>
            </a:r>
            <a:endParaRPr b="0" i="0" sz="3550" u="none" cap="none" strike="noStrike"/>
          </a:p>
        </p:txBody>
      </p:sp>
      <p:sp>
        <p:nvSpPr>
          <p:cNvPr id="80" name="Google Shape;80;p19"/>
          <p:cNvSpPr/>
          <p:nvPr/>
        </p:nvSpPr>
        <p:spPr>
          <a:xfrm>
            <a:off x="793790" y="4911328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Addressing core challenges in custom and sensitive documents and processes understanding for non-technical users and stakeholders.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375" y="1131275"/>
            <a:ext cx="5643176" cy="69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8"/>
          <p:cNvSpPr/>
          <p:nvPr/>
        </p:nvSpPr>
        <p:spPr>
          <a:xfrm>
            <a:off x="5259600" y="462725"/>
            <a:ext cx="4443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3200"/>
              <a:buFont typeface="IBM Plex Sans"/>
              <a:buNone/>
            </a:pPr>
            <a:r>
              <a:rPr lang="en-US" sz="3200">
                <a:solidFill>
                  <a:srgbClr val="FFBC8F"/>
                </a:solidFill>
                <a:latin typeface="IBM Plex Sans"/>
                <a:ea typeface="IBM Plex Sans"/>
                <a:cs typeface="IBM Plex Sans"/>
                <a:sym typeface="IBM Plex Sans"/>
              </a:rPr>
              <a:t>LangChain Framework</a:t>
            </a:r>
            <a:endParaRPr i="0" sz="3200" u="none" cap="none" strike="noStrike">
              <a:solidFill>
                <a:srgbClr val="FFBC8F"/>
              </a:solidFill>
            </a:endParaRPr>
          </a:p>
        </p:txBody>
      </p:sp>
      <p:sp>
        <p:nvSpPr>
          <p:cNvPr id="206" name="Google Shape;206;p28"/>
          <p:cNvSpPr/>
          <p:nvPr/>
        </p:nvSpPr>
        <p:spPr>
          <a:xfrm>
            <a:off x="7166700" y="1131275"/>
            <a:ext cx="6651000" cy="6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lt1"/>
                </a:solidFill>
              </a:rPr>
              <a:t>We set out to make document AI transparent, visual, and educational—LangChain gave us the flexible avenue to feasibly achieve this. </a:t>
            </a:r>
            <a:endParaRPr b="1"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lt1"/>
                </a:solidFill>
              </a:rPr>
              <a:t>LangChain Implementation Overview</a:t>
            </a:r>
            <a:endParaRPr b="1" sz="15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-US">
                <a:solidFill>
                  <a:schemeClr val="lt1"/>
                </a:solidFill>
              </a:rPr>
              <a:t>Core Orchestrator:</a:t>
            </a:r>
            <a:r>
              <a:rPr lang="en-US">
                <a:solidFill>
                  <a:schemeClr val="lt1"/>
                </a:solidFill>
              </a:rPr>
              <a:t> LangChain enables flexible RAG pipeline integration.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-US">
                <a:solidFill>
                  <a:schemeClr val="lt1"/>
                </a:solidFill>
              </a:rPr>
              <a:t>Document Parsing:</a:t>
            </a:r>
            <a:r>
              <a:rPr lang="en-US">
                <a:solidFill>
                  <a:schemeClr val="lt1"/>
                </a:solidFill>
              </a:rPr>
              <a:t> </a:t>
            </a:r>
            <a:r>
              <a:rPr lang="en-US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langchain-community</a:t>
            </a:r>
            <a:r>
              <a:rPr lang="en-US">
                <a:solidFill>
                  <a:schemeClr val="lt1"/>
                </a:solidFill>
              </a:rPr>
              <a:t> handles diverse file formats.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-US">
                <a:solidFill>
                  <a:schemeClr val="lt1"/>
                </a:solidFill>
              </a:rPr>
              <a:t>Semantic Search:</a:t>
            </a:r>
            <a:r>
              <a:rPr lang="en-US">
                <a:solidFill>
                  <a:schemeClr val="lt1"/>
                </a:solidFill>
              </a:rPr>
              <a:t> </a:t>
            </a:r>
            <a:r>
              <a:rPr lang="en-US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langchain-chroma</a:t>
            </a:r>
            <a:r>
              <a:rPr lang="en-US">
                <a:solidFill>
                  <a:srgbClr val="6AA84F"/>
                </a:solidFill>
              </a:rPr>
              <a:t> </a:t>
            </a:r>
            <a:r>
              <a:rPr lang="en-US">
                <a:solidFill>
                  <a:schemeClr val="lt1"/>
                </a:solidFill>
              </a:rPr>
              <a:t>powers fast, accurate retrieval with ChromaDB.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-US">
                <a:solidFill>
                  <a:schemeClr val="lt1"/>
                </a:solidFill>
              </a:rPr>
              <a:t>AI Responses:</a:t>
            </a:r>
            <a:r>
              <a:rPr lang="en-US">
                <a:solidFill>
                  <a:schemeClr val="lt1"/>
                </a:solidFill>
              </a:rPr>
              <a:t> </a:t>
            </a:r>
            <a:r>
              <a:rPr lang="en-US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langchain-openai</a:t>
            </a:r>
            <a:r>
              <a:rPr lang="en-US">
                <a:solidFill>
                  <a:schemeClr val="lt1"/>
                </a:solidFill>
              </a:rPr>
              <a:t> generates high-quality answers via OpenAI APIs.</a:t>
            </a:r>
            <a:endParaRPr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b="1" lang="en-US">
                <a:solidFill>
                  <a:schemeClr val="lt1"/>
                </a:solidFill>
              </a:rPr>
              <a:t>Local Model Testing:</a:t>
            </a:r>
            <a:r>
              <a:rPr lang="en-US">
                <a:solidFill>
                  <a:schemeClr val="lt1"/>
                </a:solidFill>
              </a:rPr>
              <a:t> </a:t>
            </a:r>
            <a:r>
              <a:rPr lang="en-US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langchain-ollama</a:t>
            </a:r>
            <a:r>
              <a:rPr lang="en-US">
                <a:solidFill>
                  <a:schemeClr val="lt1"/>
                </a:solidFill>
              </a:rPr>
              <a:t> supports offline experimentation for testing models without cloud costs.</a:t>
            </a:r>
            <a:b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rgbClr val="F3F3F2"/>
              </a:buClr>
              <a:buSzPts val="1600"/>
              <a:buFont typeface="IBM Plex Sans"/>
              <a:buNone/>
            </a:pPr>
            <a:r>
              <a:t/>
            </a:r>
            <a:endParaRPr sz="2300">
              <a:solidFill>
                <a:srgbClr val="F3F3F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What is LangChain? A Comprehensive Guide to the Framework" id="207" name="Google Shape;20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9275" y="5009325"/>
            <a:ext cx="6335300" cy="294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/>
          <p:nvPr/>
        </p:nvSpPr>
        <p:spPr>
          <a:xfrm>
            <a:off x="3161700" y="410100"/>
            <a:ext cx="83070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3200"/>
              <a:buFont typeface="IBM Plex Sans"/>
              <a:buNone/>
            </a:pPr>
            <a:r>
              <a:rPr lang="en-US" sz="3100">
                <a:solidFill>
                  <a:srgbClr val="FFBC8F"/>
                </a:solidFill>
                <a:latin typeface="IBM Plex Sans"/>
                <a:ea typeface="IBM Plex Sans"/>
                <a:cs typeface="IBM Plex Sans"/>
                <a:sym typeface="IBM Plex Sans"/>
              </a:rPr>
              <a:t>Future Endeavours and Improvements</a:t>
            </a:r>
            <a:endParaRPr i="0" sz="3100" u="none" cap="none" strike="noStrike">
              <a:solidFill>
                <a:srgbClr val="FFBC8F"/>
              </a:solidFill>
            </a:endParaRPr>
          </a:p>
        </p:txBody>
      </p:sp>
      <p:sp>
        <p:nvSpPr>
          <p:cNvPr id="214" name="Google Shape;214;p29"/>
          <p:cNvSpPr txBox="1"/>
          <p:nvPr/>
        </p:nvSpPr>
        <p:spPr>
          <a:xfrm>
            <a:off x="457200" y="1281800"/>
            <a:ext cx="4658700" cy="6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Char char="-"/>
            </a:pPr>
            <a:r>
              <a:rPr b="1" lang="en-US" sz="2000">
                <a:solidFill>
                  <a:schemeClr val="lt1"/>
                </a:solidFill>
              </a:rPr>
              <a:t>Memory Context:</a:t>
            </a:r>
            <a:r>
              <a:rPr lang="en-US" sz="2000">
                <a:solidFill>
                  <a:schemeClr val="lt1"/>
                </a:solidFill>
              </a:rPr>
              <a:t> Maintain conversation history for better context.</a:t>
            </a:r>
            <a:br>
              <a:rPr lang="en-US" sz="2000">
                <a:solidFill>
                  <a:schemeClr val="lt1"/>
                </a:solidFill>
              </a:rPr>
            </a:b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-"/>
            </a:pPr>
            <a:r>
              <a:rPr b="1" lang="en-US" sz="2000">
                <a:solidFill>
                  <a:schemeClr val="lt1"/>
                </a:solidFill>
              </a:rPr>
              <a:t>Expanded Parsing:</a:t>
            </a:r>
            <a:r>
              <a:rPr lang="en-US" sz="2000">
                <a:solidFill>
                  <a:schemeClr val="lt1"/>
                </a:solidFill>
              </a:rPr>
              <a:t> Support for images, spreadsheets, and more.</a:t>
            </a:r>
            <a:br>
              <a:rPr lang="en-US" sz="2000">
                <a:solidFill>
                  <a:schemeClr val="lt1"/>
                </a:solidFill>
              </a:rPr>
            </a:b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-"/>
            </a:pPr>
            <a:r>
              <a:rPr b="1" lang="en-US" sz="2000">
                <a:solidFill>
                  <a:schemeClr val="lt1"/>
                </a:solidFill>
              </a:rPr>
              <a:t>Agentic AI Workflows:</a:t>
            </a:r>
            <a:r>
              <a:rPr lang="en-US" sz="2000">
                <a:solidFill>
                  <a:schemeClr val="lt1"/>
                </a:solidFill>
              </a:rPr>
              <a:t> Automate decision-making processes.</a:t>
            </a:r>
            <a:br>
              <a:rPr lang="en-US" sz="2000">
                <a:solidFill>
                  <a:schemeClr val="lt1"/>
                </a:solidFill>
              </a:rPr>
            </a:b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-"/>
            </a:pPr>
            <a:r>
              <a:rPr b="1" lang="en-US" sz="2000">
                <a:solidFill>
                  <a:schemeClr val="lt1"/>
                </a:solidFill>
              </a:rPr>
              <a:t>Optimized Chunking:</a:t>
            </a:r>
            <a:r>
              <a:rPr lang="en-US" sz="2000">
                <a:solidFill>
                  <a:schemeClr val="lt1"/>
                </a:solidFill>
              </a:rPr>
              <a:t> Improve retrieval speed and accuracy.</a:t>
            </a:r>
            <a:br>
              <a:rPr lang="en-US" sz="2000">
                <a:solidFill>
                  <a:schemeClr val="lt1"/>
                </a:solidFill>
              </a:rPr>
            </a:b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-"/>
            </a:pPr>
            <a:r>
              <a:rPr b="1" lang="en-US" sz="2000">
                <a:solidFill>
                  <a:schemeClr val="lt1"/>
                </a:solidFill>
              </a:rPr>
              <a:t>Scalability Focus:</a:t>
            </a:r>
            <a:r>
              <a:rPr lang="en-US" sz="2000">
                <a:solidFill>
                  <a:schemeClr val="lt1"/>
                </a:solidFill>
              </a:rPr>
              <a:t> Adaptable for academia, legal, and healthcare applications.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215" name="Google Shape;21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00" y="1456275"/>
            <a:ext cx="8306901" cy="65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/>
          <p:nvPr/>
        </p:nvSpPr>
        <p:spPr>
          <a:xfrm>
            <a:off x="4900050" y="7492625"/>
            <a:ext cx="52659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3200"/>
              <a:buFont typeface="IBM Plex Sans"/>
              <a:buNone/>
            </a:pPr>
            <a:r>
              <a:rPr b="1" lang="en-US" sz="3200">
                <a:solidFill>
                  <a:srgbClr val="FFBC8F"/>
                </a:solidFill>
                <a:latin typeface="IBM Plex Sans"/>
                <a:ea typeface="IBM Plex Sans"/>
                <a:cs typeface="IBM Plex Sans"/>
                <a:sym typeface="IBM Plex Sans"/>
              </a:rPr>
              <a:t>Thank You For Listening!!!</a:t>
            </a:r>
            <a:endParaRPr b="1" i="0" sz="3200" u="none" cap="none" strike="noStrike">
              <a:solidFill>
                <a:srgbClr val="FFBC8F"/>
              </a:solidFill>
            </a:endParaRPr>
          </a:p>
        </p:txBody>
      </p:sp>
      <p:sp>
        <p:nvSpPr>
          <p:cNvPr id="222" name="Google Shape;222;p30"/>
          <p:cNvSpPr txBox="1"/>
          <p:nvPr/>
        </p:nvSpPr>
        <p:spPr>
          <a:xfrm>
            <a:off x="411325" y="243925"/>
            <a:ext cx="14107800" cy="6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BC8F"/>
                </a:solidFill>
              </a:rPr>
              <a:t>References:</a:t>
            </a:r>
            <a:endParaRPr sz="2900">
              <a:solidFill>
                <a:srgbClr val="FFBC8F"/>
              </a:solidFill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-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https://www.promptingguide.ai/research/rag</a:t>
            </a:r>
            <a:endParaRPr sz="2900">
              <a:solidFill>
                <a:schemeClr val="dk2"/>
              </a:solidFill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Char char="-"/>
            </a:pPr>
            <a:r>
              <a:rPr lang="en-US" sz="2900" u="sng">
                <a:solidFill>
                  <a:schemeClr val="hlink"/>
                </a:solidFill>
                <a:hlinkClick r:id="rId4"/>
              </a:rPr>
              <a:t>https://app.langtrace.ai/</a:t>
            </a:r>
            <a:endParaRPr sz="2900">
              <a:solidFill>
                <a:schemeClr val="dk2"/>
              </a:solidFill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Char char="-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langchain_vs_langgraph_img</a:t>
            </a:r>
            <a:endParaRPr sz="2900">
              <a:solidFill>
                <a:schemeClr val="dk2"/>
              </a:solidFill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Char char="-"/>
            </a:pPr>
            <a:r>
              <a:rPr lang="en-US" sz="2900" u="sng">
                <a:solidFill>
                  <a:schemeClr val="hlink"/>
                </a:solidFill>
                <a:hlinkClick r:id="rId6"/>
              </a:rPr>
              <a:t>LLM Internal Workflow img</a:t>
            </a:r>
            <a:endParaRPr sz="2900">
              <a:solidFill>
                <a:schemeClr val="dk2"/>
              </a:solidFill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Char char="-"/>
            </a:pPr>
            <a:r>
              <a:rPr lang="en-US" sz="2900" u="sng">
                <a:solidFill>
                  <a:schemeClr val="hlink"/>
                </a:solidFill>
                <a:hlinkClick r:id="rId7"/>
              </a:rPr>
              <a:t>https://qdrant.tech/articles/what-are-embeddings/</a:t>
            </a:r>
            <a:endParaRPr sz="2900">
              <a:solidFill>
                <a:schemeClr val="dk2"/>
              </a:solidFill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Char char="-"/>
            </a:pPr>
            <a:r>
              <a:rPr lang="en-US" sz="2900" u="sng">
                <a:solidFill>
                  <a:schemeClr val="hlink"/>
                </a:solidFill>
                <a:hlinkClick r:id="rId8"/>
              </a:rPr>
              <a:t>https://www.ampcome.com/articles/rag-vs-finetuning-which-is-best-for-your-llm-applications</a:t>
            </a:r>
            <a:endParaRPr sz="2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BC8F"/>
                </a:solidFill>
              </a:rPr>
              <a:t>Project Repository:</a:t>
            </a:r>
            <a:r>
              <a:rPr lang="en-US" sz="2900">
                <a:solidFill>
                  <a:schemeClr val="dk2"/>
                </a:solidFill>
              </a:rPr>
              <a:t> </a:t>
            </a:r>
            <a:r>
              <a:rPr lang="en-US" sz="2900" u="sng">
                <a:solidFill>
                  <a:schemeClr val="hlink"/>
                </a:solidFill>
                <a:hlinkClick r:id="rId9"/>
              </a:rPr>
              <a:t>https://github.com/vignesh-codes/rag-explorations/tree/feat/new-v1</a:t>
            </a:r>
            <a:endParaRPr sz="2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2"/>
              </a:solidFill>
            </a:endParaRPr>
          </a:p>
        </p:txBody>
      </p:sp>
      <p:pic>
        <p:nvPicPr>
          <p:cNvPr id="223" name="Google Shape;223;p30" title="OH81Nn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302250" y="5208025"/>
            <a:ext cx="1897059" cy="245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/>
          <p:nvPr/>
        </p:nvSpPr>
        <p:spPr>
          <a:xfrm>
            <a:off x="690443" y="700326"/>
            <a:ext cx="6368177" cy="616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74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3850"/>
              <a:buFont typeface="IBM Plex Sans"/>
              <a:buNone/>
            </a:pPr>
            <a:r>
              <a:rPr b="0" i="0" lang="en-US" sz="3850" u="none" cap="none" strike="noStrike">
                <a:solidFill>
                  <a:srgbClr val="F3F3F2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Challenge We’re Solving</a:t>
            </a:r>
            <a:endParaRPr b="0" i="0" sz="3850" u="none" cap="none" strike="noStrike"/>
          </a:p>
        </p:txBody>
      </p:sp>
      <p:pic>
        <p:nvPicPr>
          <p:cNvPr descr="preencoded.png" id="87" name="Google Shape;8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0443" y="1834515"/>
            <a:ext cx="493157" cy="493157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0"/>
          <p:cNvSpPr/>
          <p:nvPr/>
        </p:nvSpPr>
        <p:spPr>
          <a:xfrm>
            <a:off x="1430179" y="1951553"/>
            <a:ext cx="2465903" cy="3081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900"/>
              <a:buFont typeface="IBM Plex Sans"/>
              <a:buNone/>
            </a:pPr>
            <a:r>
              <a:rPr b="0" i="0" lang="en-US" sz="1900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Information Overload</a:t>
            </a:r>
            <a:endParaRPr b="0" i="0" sz="1900" u="none" cap="none" strike="noStrike"/>
          </a:p>
        </p:txBody>
      </p:sp>
      <p:sp>
        <p:nvSpPr>
          <p:cNvPr id="89" name="Google Shape;89;p20"/>
          <p:cNvSpPr/>
          <p:nvPr/>
        </p:nvSpPr>
        <p:spPr>
          <a:xfrm>
            <a:off x="1430179" y="2456855"/>
            <a:ext cx="4271248" cy="315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550"/>
              <a:buFont typeface="Roboto"/>
              <a:buNone/>
            </a:pPr>
            <a:r>
              <a:rPr b="0" i="0" lang="en-US" sz="15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Drowning in vast, unstructured data.</a:t>
            </a:r>
            <a:endParaRPr b="0" i="0" sz="1550" u="none" cap="none" strike="noStrike"/>
          </a:p>
        </p:txBody>
      </p:sp>
      <p:pic>
        <p:nvPicPr>
          <p:cNvPr descr="preencoded.png" id="90" name="Google Shape;9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0443" y="3166943"/>
            <a:ext cx="493157" cy="493157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0"/>
          <p:cNvSpPr/>
          <p:nvPr/>
        </p:nvSpPr>
        <p:spPr>
          <a:xfrm>
            <a:off x="1430173" y="3283975"/>
            <a:ext cx="38694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900"/>
              <a:buFont typeface="IBM Plex Sans"/>
              <a:buNone/>
            </a:pPr>
            <a:r>
              <a:rPr lang="en-US" sz="1900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Out of Date Information</a:t>
            </a:r>
            <a:endParaRPr b="0" i="0" sz="1900" u="none" cap="none" strike="noStrike"/>
          </a:p>
        </p:txBody>
      </p:sp>
      <p:sp>
        <p:nvSpPr>
          <p:cNvPr id="92" name="Google Shape;92;p20"/>
          <p:cNvSpPr/>
          <p:nvPr/>
        </p:nvSpPr>
        <p:spPr>
          <a:xfrm>
            <a:off x="1430179" y="3789283"/>
            <a:ext cx="4271248" cy="315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550"/>
              <a:buFont typeface="Roboto"/>
              <a:buNone/>
            </a:pPr>
            <a:r>
              <a:rPr b="0" i="0" lang="en-US" sz="15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Struggling to find precise, relevant answers.</a:t>
            </a:r>
            <a:endParaRPr b="0" i="0" sz="1550" u="none" cap="none" strike="noStrike"/>
          </a:p>
        </p:txBody>
      </p:sp>
      <p:pic>
        <p:nvPicPr>
          <p:cNvPr descr="preencoded.png" id="93" name="Google Shape;93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0443" y="4499372"/>
            <a:ext cx="493157" cy="493157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/>
          <p:nvPr/>
        </p:nvSpPr>
        <p:spPr>
          <a:xfrm>
            <a:off x="1430179" y="4616410"/>
            <a:ext cx="2465903" cy="3081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900"/>
              <a:buFont typeface="IBM Plex Sans"/>
              <a:buNone/>
            </a:pPr>
            <a:r>
              <a:rPr b="0" i="0" lang="en-US" sz="1900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AI Black Boxes</a:t>
            </a:r>
            <a:endParaRPr b="0" i="0" sz="1900" u="none" cap="none" strike="noStrike"/>
          </a:p>
        </p:txBody>
      </p:sp>
      <p:sp>
        <p:nvSpPr>
          <p:cNvPr id="95" name="Google Shape;95;p20"/>
          <p:cNvSpPr/>
          <p:nvPr/>
        </p:nvSpPr>
        <p:spPr>
          <a:xfrm>
            <a:off x="1430179" y="5121712"/>
            <a:ext cx="4271248" cy="315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550"/>
              <a:buFont typeface="Roboto"/>
              <a:buNone/>
            </a:pPr>
            <a:r>
              <a:rPr b="0" i="0" lang="en-US" sz="15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Lack of transparency in AI-generated responses.</a:t>
            </a:r>
            <a:endParaRPr b="0" i="0" sz="1550" u="none" cap="none" strike="noStrike"/>
          </a:p>
        </p:txBody>
      </p:sp>
      <p:pic>
        <p:nvPicPr>
          <p:cNvPr descr="preencoded.png" id="96" name="Google Shape;96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0443" y="5831800"/>
            <a:ext cx="493157" cy="493157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1430179" y="5948839"/>
            <a:ext cx="2465903" cy="3081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900"/>
              <a:buFont typeface="IBM Plex Sans"/>
              <a:buNone/>
            </a:pPr>
            <a:r>
              <a:rPr b="0" i="0" lang="en-US" sz="1900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Trust Issues</a:t>
            </a:r>
            <a:endParaRPr b="0" i="0" sz="1900" u="none" cap="none" strike="noStrike"/>
          </a:p>
        </p:txBody>
      </p:sp>
      <p:sp>
        <p:nvSpPr>
          <p:cNvPr id="98" name="Google Shape;98;p20"/>
          <p:cNvSpPr/>
          <p:nvPr/>
        </p:nvSpPr>
        <p:spPr>
          <a:xfrm>
            <a:off x="1430179" y="6454140"/>
            <a:ext cx="4271248" cy="315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550"/>
              <a:buFont typeface="Roboto"/>
              <a:buNone/>
            </a:pPr>
            <a:r>
              <a:rPr b="0" i="0" lang="en-US" sz="15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Difficulty verifying AI's factual accuracy.</a:t>
            </a:r>
            <a:endParaRPr b="0" i="0" sz="1550" u="none" cap="none" strike="noStrike"/>
          </a:p>
        </p:txBody>
      </p:sp>
      <p:sp>
        <p:nvSpPr>
          <p:cNvPr id="99" name="Google Shape;99;p20"/>
          <p:cNvSpPr/>
          <p:nvPr/>
        </p:nvSpPr>
        <p:spPr>
          <a:xfrm>
            <a:off x="6486168" y="1834515"/>
            <a:ext cx="7461290" cy="25521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299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5350"/>
              <a:buFont typeface="IBM Plex Sans"/>
              <a:buNone/>
            </a:pPr>
            <a:r>
              <a:rPr b="0" i="0" lang="en-US" sz="5350" u="none" cap="none" strike="noStrike">
                <a:solidFill>
                  <a:srgbClr val="F3F3F2"/>
                </a:solidFill>
                <a:latin typeface="IBM Plex Sans"/>
                <a:ea typeface="IBM Plex Sans"/>
                <a:cs typeface="IBM Plex Sans"/>
                <a:sym typeface="IBM Plex Sans"/>
              </a:rPr>
              <a:t>"Make Document AI </a:t>
            </a:r>
            <a:r>
              <a:rPr b="0" i="0" lang="en-US" sz="5350" u="none" cap="none" strike="noStrike">
                <a:solidFill>
                  <a:srgbClr val="FFBC8F"/>
                </a:solidFill>
                <a:latin typeface="IBM Plex Sans"/>
                <a:ea typeface="IBM Plex Sans"/>
                <a:cs typeface="IBM Plex Sans"/>
                <a:sym typeface="IBM Plex Sans"/>
              </a:rPr>
              <a:t>Transparent</a:t>
            </a:r>
            <a:r>
              <a:rPr b="0" i="0" lang="en-US" sz="5350" u="none" cap="none" strike="noStrike">
                <a:solidFill>
                  <a:srgbClr val="F3F3F2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b="0" i="0" lang="en-US" sz="5350" u="none" cap="none" strike="noStrike">
                <a:solidFill>
                  <a:srgbClr val="FFBC8F"/>
                </a:solidFill>
                <a:latin typeface="IBM Plex Sans"/>
                <a:ea typeface="IBM Plex Sans"/>
                <a:cs typeface="IBM Plex Sans"/>
                <a:sym typeface="IBM Plex Sans"/>
              </a:rPr>
              <a:t>Visual</a:t>
            </a:r>
            <a:r>
              <a:rPr b="0" i="0" lang="en-US" sz="5350" u="none" cap="none" strike="noStrike">
                <a:solidFill>
                  <a:srgbClr val="F3F3F2"/>
                </a:solidFill>
                <a:latin typeface="IBM Plex Sans"/>
                <a:ea typeface="IBM Plex Sans"/>
                <a:cs typeface="IBM Plex Sans"/>
                <a:sym typeface="IBM Plex Sans"/>
              </a:rPr>
              <a:t>, and </a:t>
            </a:r>
            <a:r>
              <a:rPr b="0" i="0" lang="en-US" sz="5350" u="none" cap="none" strike="noStrike">
                <a:solidFill>
                  <a:srgbClr val="FFBC8F"/>
                </a:solidFill>
                <a:latin typeface="IBM Plex Sans"/>
                <a:ea typeface="IBM Plex Sans"/>
                <a:cs typeface="IBM Plex Sans"/>
                <a:sym typeface="IBM Plex Sans"/>
              </a:rPr>
              <a:t>Educational</a:t>
            </a:r>
            <a:r>
              <a:rPr b="0" i="0" lang="en-US" sz="5350" u="none" cap="none" strike="noStrike">
                <a:solidFill>
                  <a:srgbClr val="F3F3F2"/>
                </a:solidFill>
                <a:latin typeface="IBM Plex Sans"/>
                <a:ea typeface="IBM Plex Sans"/>
                <a:cs typeface="IBM Plex Sans"/>
                <a:sym typeface="IBM Plex Sans"/>
              </a:rPr>
              <a:t>"</a:t>
            </a:r>
            <a:endParaRPr b="0" i="0" sz="5350" u="none" cap="none" strike="noStrike"/>
          </a:p>
        </p:txBody>
      </p:sp>
      <p:sp>
        <p:nvSpPr>
          <p:cNvPr id="100" name="Google Shape;100;p20"/>
          <p:cNvSpPr/>
          <p:nvPr/>
        </p:nvSpPr>
        <p:spPr>
          <a:xfrm>
            <a:off x="6190298" y="1834515"/>
            <a:ext cx="22860" cy="2552105"/>
          </a:xfrm>
          <a:prstGeom prst="rect">
            <a:avLst/>
          </a:prstGeom>
          <a:solidFill>
            <a:srgbClr val="FFBC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0"/>
          <p:cNvSpPr/>
          <p:nvPr/>
        </p:nvSpPr>
        <p:spPr>
          <a:xfrm>
            <a:off x="690443" y="7213640"/>
            <a:ext cx="13249513" cy="315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550"/>
              <a:buFont typeface="Roboto"/>
              <a:buNone/>
            </a:pPr>
            <a:r>
              <a:rPr b="1" i="0" lang="en-US" sz="15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Audience:</a:t>
            </a:r>
            <a:r>
              <a:rPr b="0" i="0" lang="en-US" sz="15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 Students | Researchers | Professionals | Anyone needing fast, trustworthy answers on their custom data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/>
          <p:nvPr/>
        </p:nvSpPr>
        <p:spPr>
          <a:xfrm>
            <a:off x="10046075" y="913425"/>
            <a:ext cx="4301700" cy="27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05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4250"/>
              <a:buFont typeface="IBM Plex Sans"/>
              <a:buNone/>
            </a:pPr>
            <a:r>
              <a:rPr lang="en-US" sz="4250">
                <a:solidFill>
                  <a:srgbClr val="F3F3F2"/>
                </a:solidFill>
                <a:latin typeface="IBM Plex Sans"/>
                <a:ea typeface="IBM Plex Sans"/>
                <a:cs typeface="IBM Plex Sans"/>
                <a:sym typeface="IBM Plex Sans"/>
              </a:rPr>
              <a:t>Our Solution: RAG And LLM In Action</a:t>
            </a:r>
            <a:endParaRPr b="0" i="0" sz="4250" u="none" cap="none" strike="noStrike"/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875" y="623099"/>
            <a:ext cx="8768425" cy="376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 title="ChatGPT Image Aug 11, 2025, 12_11_57 PM.png"/>
          <p:cNvPicPr preferRelativeResize="0"/>
          <p:nvPr/>
        </p:nvPicPr>
        <p:blipFill rotWithShape="1">
          <a:blip r:embed="rId4">
            <a:alphaModFix/>
          </a:blip>
          <a:srcRect b="31170" l="0" r="0" t="27313"/>
          <a:stretch/>
        </p:blipFill>
        <p:spPr>
          <a:xfrm>
            <a:off x="457875" y="5004249"/>
            <a:ext cx="9462125" cy="255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/>
        </p:nvSpPr>
        <p:spPr>
          <a:xfrm>
            <a:off x="457875" y="4381500"/>
            <a:ext cx="8068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2"/>
                </a:solidFill>
              </a:rPr>
              <a:t>1- RAG chart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11" name="Google Shape;111;p21"/>
          <p:cNvSpPr txBox="1"/>
          <p:nvPr/>
        </p:nvSpPr>
        <p:spPr>
          <a:xfrm>
            <a:off x="457875" y="7550100"/>
            <a:ext cx="8068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2"/>
                </a:solidFill>
              </a:rPr>
              <a:t>2</a:t>
            </a:r>
            <a:r>
              <a:rPr lang="en-US" sz="1300">
                <a:solidFill>
                  <a:schemeClr val="dk2"/>
                </a:solidFill>
              </a:rPr>
              <a:t>- RAG workflow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3">
            <a:alphaModFix/>
          </a:blip>
          <a:srcRect b="12600" l="0" r="0" t="12532"/>
          <a:stretch/>
        </p:blipFill>
        <p:spPr>
          <a:xfrm>
            <a:off x="3578675" y="138500"/>
            <a:ext cx="7097725" cy="354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6262" y="4165600"/>
            <a:ext cx="8957875" cy="373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 txBox="1"/>
          <p:nvPr/>
        </p:nvSpPr>
        <p:spPr>
          <a:xfrm>
            <a:off x="3578675" y="3686125"/>
            <a:ext cx="8068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2"/>
                </a:solidFill>
              </a:rPr>
              <a:t>3- LLM </a:t>
            </a:r>
            <a:r>
              <a:rPr lang="en-US" sz="1300">
                <a:solidFill>
                  <a:schemeClr val="dk2"/>
                </a:solidFill>
              </a:rPr>
              <a:t>tokenization</a:t>
            </a:r>
            <a:r>
              <a:rPr lang="en-US" sz="1300">
                <a:solidFill>
                  <a:schemeClr val="dk2"/>
                </a:solidFill>
              </a:rPr>
              <a:t> 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20" name="Google Shape;120;p22"/>
          <p:cNvSpPr txBox="1"/>
          <p:nvPr/>
        </p:nvSpPr>
        <p:spPr>
          <a:xfrm>
            <a:off x="2836275" y="7900825"/>
            <a:ext cx="8068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2"/>
                </a:solidFill>
              </a:rPr>
              <a:t>4- How Embedding models work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/>
          <p:nvPr/>
        </p:nvSpPr>
        <p:spPr>
          <a:xfrm>
            <a:off x="758666" y="596146"/>
            <a:ext cx="6188512" cy="6774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05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4250"/>
              <a:buFont typeface="IBM Plex Sans"/>
              <a:buNone/>
            </a:pPr>
            <a:r>
              <a:rPr lang="en-US" sz="4250">
                <a:solidFill>
                  <a:srgbClr val="FFBC8F"/>
                </a:solidFill>
                <a:latin typeface="IBM Plex Sans"/>
                <a:ea typeface="IBM Plex Sans"/>
                <a:cs typeface="IBM Plex Sans"/>
                <a:sym typeface="IBM Plex Sans"/>
              </a:rPr>
              <a:t>Existing Technologies</a:t>
            </a:r>
            <a:endParaRPr b="0" i="0" sz="4250" u="none" cap="none" strike="noStrike">
              <a:solidFill>
                <a:srgbClr val="FFBC8F"/>
              </a:solidFill>
            </a:endParaRPr>
          </a:p>
        </p:txBody>
      </p:sp>
      <p:sp>
        <p:nvSpPr>
          <p:cNvPr id="127" name="Google Shape;127;p23"/>
          <p:cNvSpPr/>
          <p:nvPr/>
        </p:nvSpPr>
        <p:spPr>
          <a:xfrm>
            <a:off x="758666" y="6868621"/>
            <a:ext cx="13113068" cy="34647"/>
          </a:xfrm>
          <a:prstGeom prst="rect">
            <a:avLst/>
          </a:prstGeom>
          <a:solidFill>
            <a:srgbClr val="D4D4D1">
              <a:alpha val="4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3"/>
          <p:cNvSpPr/>
          <p:nvPr/>
        </p:nvSpPr>
        <p:spPr>
          <a:xfrm>
            <a:off x="758666" y="7147084"/>
            <a:ext cx="487680" cy="487680"/>
          </a:xfrm>
          <a:prstGeom prst="roundRect">
            <a:avLst>
              <a:gd fmla="val 6668" name="adj"/>
            </a:avLst>
          </a:prstGeom>
          <a:solidFill>
            <a:srgbClr val="484B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9" name="Google Shape;12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926" y="7187684"/>
            <a:ext cx="325160" cy="40647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/>
          <p:nvPr/>
        </p:nvSpPr>
        <p:spPr>
          <a:xfrm>
            <a:off x="1463040" y="7221498"/>
            <a:ext cx="3058358" cy="3387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100"/>
              <a:buFont typeface="IBM Plex Sans"/>
              <a:buNone/>
            </a:pPr>
            <a:r>
              <a:rPr b="0" i="0" lang="en-US" sz="2100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Semantic Understanding</a:t>
            </a:r>
            <a:endParaRPr b="0" i="0" sz="2100" u="none" cap="none" strike="noStrike"/>
          </a:p>
        </p:txBody>
      </p:sp>
      <p:sp>
        <p:nvSpPr>
          <p:cNvPr id="131" name="Google Shape;131;p23"/>
          <p:cNvSpPr/>
          <p:nvPr/>
        </p:nvSpPr>
        <p:spPr>
          <a:xfrm>
            <a:off x="5219938" y="7147084"/>
            <a:ext cx="487680" cy="487680"/>
          </a:xfrm>
          <a:prstGeom prst="roundRect">
            <a:avLst>
              <a:gd fmla="val 6668" name="adj"/>
            </a:avLst>
          </a:prstGeom>
          <a:solidFill>
            <a:srgbClr val="484B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2" name="Google Shape;13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1198" y="7187684"/>
            <a:ext cx="325160" cy="40647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/>
          <p:nvPr/>
        </p:nvSpPr>
        <p:spPr>
          <a:xfrm>
            <a:off x="5924312" y="7221498"/>
            <a:ext cx="2709863" cy="3387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100"/>
              <a:buFont typeface="IBM Plex Sans"/>
              <a:buNone/>
            </a:pPr>
            <a:r>
              <a:rPr b="0" i="0" lang="en-US" sz="2100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Source Attribution</a:t>
            </a:r>
            <a:endParaRPr b="0" i="0" sz="2100" u="none" cap="none" strike="noStrike"/>
          </a:p>
        </p:txBody>
      </p:sp>
      <p:sp>
        <p:nvSpPr>
          <p:cNvPr id="134" name="Google Shape;134;p23"/>
          <p:cNvSpPr/>
          <p:nvPr/>
        </p:nvSpPr>
        <p:spPr>
          <a:xfrm>
            <a:off x="9681329" y="7147084"/>
            <a:ext cx="487680" cy="487680"/>
          </a:xfrm>
          <a:prstGeom prst="roundRect">
            <a:avLst>
              <a:gd fmla="val 6668" name="adj"/>
            </a:avLst>
          </a:prstGeom>
          <a:solidFill>
            <a:srgbClr val="484B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5" name="Google Shape;135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62589" y="7187684"/>
            <a:ext cx="325160" cy="40647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/>
          <p:nvPr/>
        </p:nvSpPr>
        <p:spPr>
          <a:xfrm>
            <a:off x="10385703" y="7221498"/>
            <a:ext cx="2709863" cy="3387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100"/>
              <a:buFont typeface="IBM Plex Sans"/>
              <a:buNone/>
            </a:pPr>
            <a:r>
              <a:rPr b="0" i="0" lang="en-US" sz="2100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Always Current</a:t>
            </a:r>
            <a:endParaRPr b="0" i="0" sz="2100" u="none" cap="none" strike="noStrike"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8675" y="1352537"/>
            <a:ext cx="7620000" cy="33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/>
          <p:nvPr/>
        </p:nvSpPr>
        <p:spPr>
          <a:xfrm>
            <a:off x="8686800" y="826225"/>
            <a:ext cx="5084700" cy="5798700"/>
          </a:xfrm>
          <a:prstGeom prst="roundRect">
            <a:avLst>
              <a:gd fmla="val 16667" name="adj"/>
            </a:avLst>
          </a:prstGeom>
          <a:solidFill>
            <a:srgbClr val="1A1A1A">
              <a:alpha val="80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3"/>
          <p:cNvSpPr txBox="1"/>
          <p:nvPr/>
        </p:nvSpPr>
        <p:spPr>
          <a:xfrm>
            <a:off x="8921925" y="1208325"/>
            <a:ext cx="4629300" cy="50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</a:rPr>
              <a:t>Why RAG Beats MCP / ChatGPT for Document Analysis</a:t>
            </a:r>
            <a:endParaRPr b="1" sz="11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-US">
                <a:solidFill>
                  <a:schemeClr val="lt1"/>
                </a:solidFill>
              </a:rPr>
              <a:t>Always Up-to-Date</a:t>
            </a:r>
            <a:r>
              <a:rPr lang="en-US">
                <a:solidFill>
                  <a:schemeClr val="lt1"/>
                </a:solidFill>
              </a:rPr>
              <a:t> – Instantly works with your latest documents without retraining or re-uploading.</a:t>
            </a:r>
            <a:br>
              <a:rPr lang="en-US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-US">
                <a:solidFill>
                  <a:schemeClr val="lt1"/>
                </a:solidFill>
              </a:rPr>
              <a:t>Full Transparency</a:t>
            </a:r>
            <a:r>
              <a:rPr lang="en-US">
                <a:solidFill>
                  <a:schemeClr val="lt1"/>
                </a:solidFill>
              </a:rPr>
              <a:t> – Shows exact chunks used in answers for easy verification.</a:t>
            </a:r>
            <a:br>
              <a:rPr lang="en-US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-US">
                <a:solidFill>
                  <a:schemeClr val="lt1"/>
                </a:solidFill>
              </a:rPr>
              <a:t>Semantic Accuracy</a:t>
            </a:r>
            <a:r>
              <a:rPr lang="en-US">
                <a:solidFill>
                  <a:schemeClr val="lt1"/>
                </a:solidFill>
              </a:rPr>
              <a:t> – Finds relevant content beyond exact keyword matches.</a:t>
            </a:r>
            <a:br>
              <a:rPr lang="en-US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-US">
                <a:solidFill>
                  <a:schemeClr val="lt1"/>
                </a:solidFill>
              </a:rPr>
              <a:t>Scales Effortlessly</a:t>
            </a:r>
            <a:r>
              <a:rPr lang="en-US">
                <a:solidFill>
                  <a:schemeClr val="lt1"/>
                </a:solidFill>
              </a:rPr>
              <a:t> – Handles thousands of docs with millisecond retrieval.</a:t>
            </a:r>
            <a:br>
              <a:rPr lang="en-US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-US">
                <a:solidFill>
                  <a:schemeClr val="lt1"/>
                </a:solidFill>
              </a:rPr>
              <a:t>Full Control</a:t>
            </a:r>
            <a:r>
              <a:rPr lang="en-US">
                <a:solidFill>
                  <a:schemeClr val="lt1"/>
                </a:solidFill>
              </a:rPr>
              <a:t> – Own the pipeline, integrate into your tools, and optimize costs.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/>
          <p:nvPr/>
        </p:nvSpPr>
        <p:spPr>
          <a:xfrm>
            <a:off x="575548" y="452199"/>
            <a:ext cx="4111228" cy="513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3200"/>
              <a:buFont typeface="IBM Plex Sans"/>
              <a:buNone/>
            </a:pPr>
            <a:r>
              <a:rPr b="0" i="0" lang="en-US" sz="3200" u="none" cap="none" strike="noStrike">
                <a:solidFill>
                  <a:srgbClr val="FFBC8F"/>
                </a:solidFill>
                <a:latin typeface="IBM Plex Sans"/>
                <a:ea typeface="IBM Plex Sans"/>
                <a:cs typeface="IBM Plex Sans"/>
                <a:sym typeface="IBM Plex Sans"/>
              </a:rPr>
              <a:t>How It Works</a:t>
            </a:r>
            <a:endParaRPr b="0" i="0" sz="3200" u="none" cap="none" strike="noStrike">
              <a:solidFill>
                <a:srgbClr val="FFBC8F"/>
              </a:solidFill>
            </a:endParaRPr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100" y="966075"/>
            <a:ext cx="8917652" cy="66436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4"/>
          <p:cNvSpPr txBox="1"/>
          <p:nvPr/>
        </p:nvSpPr>
        <p:spPr>
          <a:xfrm>
            <a:off x="9333400" y="238400"/>
            <a:ext cx="5172900" cy="78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0">
                <a:solidFill>
                  <a:srgbClr val="FFFFFF"/>
                </a:solidFill>
                <a:highlight>
                  <a:srgbClr val="211D25"/>
                </a:highlight>
                <a:latin typeface="Courier New"/>
                <a:ea typeface="Courier New"/>
                <a:cs typeface="Courier New"/>
                <a:sym typeface="Courier New"/>
              </a:rPr>
              <a:t>PROMPT_TEMPLATE = </a:t>
            </a:r>
            <a:r>
              <a:rPr lang="en-US" sz="1250">
                <a:solidFill>
                  <a:srgbClr val="80FFB5"/>
                </a:solidFill>
                <a:highlight>
                  <a:srgbClr val="211D25"/>
                </a:highlight>
                <a:latin typeface="Courier New"/>
                <a:ea typeface="Courier New"/>
                <a:cs typeface="Courier New"/>
                <a:sym typeface="Courier New"/>
              </a:rPr>
              <a:t>"""</a:t>
            </a:r>
            <a:endParaRPr sz="1250">
              <a:solidFill>
                <a:srgbClr val="80FFB5"/>
              </a:solidFill>
              <a:highlight>
                <a:srgbClr val="211D2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0">
                <a:solidFill>
                  <a:srgbClr val="80FFB5"/>
                </a:solidFill>
                <a:highlight>
                  <a:srgbClr val="211D25"/>
                </a:highlight>
                <a:latin typeface="Courier New"/>
                <a:ea typeface="Courier New"/>
                <a:cs typeface="Courier New"/>
                <a:sym typeface="Courier New"/>
              </a:rPr>
              <a:t>You are a helpful AI assistant that answers questions based on the provided document context.</a:t>
            </a:r>
            <a:endParaRPr sz="1250">
              <a:solidFill>
                <a:srgbClr val="80FFB5"/>
              </a:solidFill>
              <a:highlight>
                <a:srgbClr val="211D2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0">
                <a:solidFill>
                  <a:srgbClr val="80FFB5"/>
                </a:solidFill>
                <a:highlight>
                  <a:srgbClr val="211D25"/>
                </a:highlight>
                <a:latin typeface="Courier New"/>
                <a:ea typeface="Courier New"/>
                <a:cs typeface="Courier New"/>
                <a:sym typeface="Courier New"/>
              </a:rPr>
              <a:t>Provide comprehensive, well-structured answers that directly address the user's question.</a:t>
            </a:r>
            <a:endParaRPr sz="1250">
              <a:solidFill>
                <a:srgbClr val="80FFB5"/>
              </a:solidFill>
              <a:highlight>
                <a:srgbClr val="211D2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50">
              <a:solidFill>
                <a:srgbClr val="FFFFFF"/>
              </a:solidFill>
              <a:highlight>
                <a:srgbClr val="211D2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0">
                <a:solidFill>
                  <a:srgbClr val="80FFB5"/>
                </a:solidFill>
                <a:highlight>
                  <a:srgbClr val="211D25"/>
                </a:highlight>
                <a:latin typeface="Courier New"/>
                <a:ea typeface="Courier New"/>
                <a:cs typeface="Courier New"/>
                <a:sym typeface="Courier New"/>
              </a:rPr>
              <a:t>Guidelines:</a:t>
            </a:r>
            <a:endParaRPr sz="1250">
              <a:solidFill>
                <a:srgbClr val="80FFB5"/>
              </a:solidFill>
              <a:highlight>
                <a:srgbClr val="211D2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0">
                <a:solidFill>
                  <a:srgbClr val="80FFB5"/>
                </a:solidFill>
                <a:highlight>
                  <a:srgbClr val="211D25"/>
                </a:highlight>
                <a:latin typeface="Courier New"/>
                <a:ea typeface="Courier New"/>
                <a:cs typeface="Courier New"/>
                <a:sym typeface="Courier New"/>
              </a:rPr>
              <a:t>- Answer in complete sentences and paragraphs, not bullet points</a:t>
            </a:r>
            <a:endParaRPr sz="1250">
              <a:solidFill>
                <a:srgbClr val="80FFB5"/>
              </a:solidFill>
              <a:highlight>
                <a:srgbClr val="211D2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0">
                <a:solidFill>
                  <a:srgbClr val="80FFB5"/>
                </a:solidFill>
                <a:highlight>
                  <a:srgbClr val="211D25"/>
                </a:highlight>
                <a:latin typeface="Courier New"/>
                <a:ea typeface="Courier New"/>
                <a:cs typeface="Courier New"/>
                <a:sym typeface="Courier New"/>
              </a:rPr>
              <a:t>- Provide detailed explanations when possible</a:t>
            </a:r>
            <a:endParaRPr sz="1250">
              <a:solidFill>
                <a:srgbClr val="80FFB5"/>
              </a:solidFill>
              <a:highlight>
                <a:srgbClr val="211D2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0">
                <a:solidFill>
                  <a:srgbClr val="80FFB5"/>
                </a:solidFill>
                <a:highlight>
                  <a:srgbClr val="211D25"/>
                </a:highlight>
                <a:latin typeface="Courier New"/>
                <a:ea typeface="Courier New"/>
                <a:cs typeface="Courier New"/>
                <a:sym typeface="Courier New"/>
              </a:rPr>
              <a:t>- Include specific examples or details from the context</a:t>
            </a:r>
            <a:endParaRPr sz="1250">
              <a:solidFill>
                <a:srgbClr val="80FFB5"/>
              </a:solidFill>
              <a:highlight>
                <a:srgbClr val="211D2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0">
                <a:solidFill>
                  <a:srgbClr val="80FFB5"/>
                </a:solidFill>
                <a:highlight>
                  <a:srgbClr val="211D25"/>
                </a:highlight>
                <a:latin typeface="Courier New"/>
                <a:ea typeface="Courier New"/>
                <a:cs typeface="Courier New"/>
                <a:sym typeface="Courier New"/>
              </a:rPr>
              <a:t>- If the context contains multiple relevant pieces of information, synthesize them into a coherent response</a:t>
            </a:r>
            <a:endParaRPr sz="1250">
              <a:solidFill>
                <a:srgbClr val="80FFB5"/>
              </a:solidFill>
              <a:highlight>
                <a:srgbClr val="211D2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0">
                <a:solidFill>
                  <a:srgbClr val="80FFB5"/>
                </a:solidFill>
                <a:highlight>
                  <a:srgbClr val="211D25"/>
                </a:highlight>
                <a:latin typeface="Courier New"/>
                <a:ea typeface="Courier New"/>
                <a:cs typeface="Courier New"/>
                <a:sym typeface="Courier New"/>
              </a:rPr>
              <a:t>- Use natural, conversational language</a:t>
            </a:r>
            <a:endParaRPr sz="1250">
              <a:solidFill>
                <a:srgbClr val="80FFB5"/>
              </a:solidFill>
              <a:highlight>
                <a:srgbClr val="211D2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0">
                <a:solidFill>
                  <a:srgbClr val="80FFB5"/>
                </a:solidFill>
                <a:highlight>
                  <a:srgbClr val="211D25"/>
                </a:highlight>
                <a:latin typeface="Courier New"/>
                <a:ea typeface="Courier New"/>
                <a:cs typeface="Courier New"/>
                <a:sym typeface="Courier New"/>
              </a:rPr>
              <a:t>- If the answer isn't fully covered in the context, clearly state what information is missing</a:t>
            </a:r>
            <a:endParaRPr sz="1250">
              <a:solidFill>
                <a:srgbClr val="80FFB5"/>
              </a:solidFill>
              <a:highlight>
                <a:srgbClr val="211D2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0">
                <a:solidFill>
                  <a:srgbClr val="80FFB5"/>
                </a:solidFill>
                <a:highlight>
                  <a:srgbClr val="211D25"/>
                </a:highlight>
                <a:latin typeface="Courier New"/>
                <a:ea typeface="Courier New"/>
                <a:cs typeface="Courier New"/>
                <a:sym typeface="Courier New"/>
              </a:rPr>
              <a:t>- Organize longer answers with clear structure (introduction, main points, conclusion)</a:t>
            </a:r>
            <a:endParaRPr sz="1250">
              <a:solidFill>
                <a:srgbClr val="80FFB5"/>
              </a:solidFill>
              <a:highlight>
                <a:srgbClr val="211D2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50">
              <a:solidFill>
                <a:srgbClr val="FFFFFF"/>
              </a:solidFill>
              <a:highlight>
                <a:srgbClr val="211D2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0">
                <a:solidFill>
                  <a:srgbClr val="80FFB5"/>
                </a:solidFill>
                <a:highlight>
                  <a:srgbClr val="211D25"/>
                </a:highlight>
                <a:latin typeface="Courier New"/>
                <a:ea typeface="Courier New"/>
                <a:cs typeface="Courier New"/>
                <a:sym typeface="Courier New"/>
              </a:rPr>
              <a:t>Context from documents:</a:t>
            </a:r>
            <a:endParaRPr sz="1250">
              <a:solidFill>
                <a:srgbClr val="80FFB5"/>
              </a:solidFill>
              <a:highlight>
                <a:srgbClr val="211D2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0">
                <a:solidFill>
                  <a:srgbClr val="80FFB5"/>
                </a:solidFill>
                <a:highlight>
                  <a:srgbClr val="211D25"/>
                </a:highlight>
                <a:latin typeface="Courier New"/>
                <a:ea typeface="Courier New"/>
                <a:cs typeface="Courier New"/>
                <a:sym typeface="Courier New"/>
              </a:rPr>
              <a:t>{context}</a:t>
            </a:r>
            <a:endParaRPr sz="1250">
              <a:solidFill>
                <a:srgbClr val="80FFB5"/>
              </a:solidFill>
              <a:highlight>
                <a:srgbClr val="211D2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50">
              <a:solidFill>
                <a:srgbClr val="FFFFFF"/>
              </a:solidFill>
              <a:highlight>
                <a:srgbClr val="211D2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0">
                <a:solidFill>
                  <a:srgbClr val="80FFB5"/>
                </a:solidFill>
                <a:highlight>
                  <a:srgbClr val="211D25"/>
                </a:highlight>
                <a:latin typeface="Courier New"/>
                <a:ea typeface="Courier New"/>
                <a:cs typeface="Courier New"/>
                <a:sym typeface="Courier New"/>
              </a:rPr>
              <a:t>Question: {question}</a:t>
            </a:r>
            <a:endParaRPr sz="1250">
              <a:solidFill>
                <a:srgbClr val="80FFB5"/>
              </a:solidFill>
              <a:highlight>
                <a:srgbClr val="211D2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50">
              <a:solidFill>
                <a:srgbClr val="FFFFFF"/>
              </a:solidFill>
              <a:highlight>
                <a:srgbClr val="211D2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0">
                <a:solidFill>
                  <a:srgbClr val="80FFB5"/>
                </a:solidFill>
                <a:highlight>
                  <a:srgbClr val="211D25"/>
                </a:highlight>
                <a:latin typeface="Courier New"/>
                <a:ea typeface="Courier New"/>
                <a:cs typeface="Courier New"/>
                <a:sym typeface="Courier New"/>
              </a:rPr>
              <a:t>Provide a comprehensive answer based on the context above:</a:t>
            </a:r>
            <a:endParaRPr sz="1250">
              <a:solidFill>
                <a:srgbClr val="80FFB5"/>
              </a:solidFill>
              <a:highlight>
                <a:srgbClr val="211D2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0">
                <a:solidFill>
                  <a:srgbClr val="80FFB5"/>
                </a:solidFill>
                <a:highlight>
                  <a:srgbClr val="211D25"/>
                </a:highlight>
                <a:latin typeface="Courier New"/>
                <a:ea typeface="Courier New"/>
                <a:cs typeface="Courier New"/>
                <a:sym typeface="Courier New"/>
              </a:rPr>
              <a:t>"""</a:t>
            </a:r>
            <a:endParaRPr sz="1250">
              <a:solidFill>
                <a:srgbClr val="80FFB5"/>
              </a:solidFill>
              <a:highlight>
                <a:srgbClr val="211D2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2"/>
              </a:solidFill>
            </a:endParaRPr>
          </a:p>
        </p:txBody>
      </p:sp>
      <p:sp>
        <p:nvSpPr>
          <p:cNvPr id="148" name="Google Shape;148;p24"/>
          <p:cNvSpPr txBox="1"/>
          <p:nvPr/>
        </p:nvSpPr>
        <p:spPr>
          <a:xfrm>
            <a:off x="3707775" y="7712125"/>
            <a:ext cx="20802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lt2"/>
                </a:solidFill>
              </a:rPr>
              <a:t>FIG : RAG PIPELINE</a:t>
            </a:r>
            <a:endParaRPr i="1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/>
          <p:nvPr/>
        </p:nvSpPr>
        <p:spPr>
          <a:xfrm>
            <a:off x="575548" y="452199"/>
            <a:ext cx="4111228" cy="513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3200"/>
              <a:buFont typeface="IBM Plex Sans"/>
              <a:buNone/>
            </a:pPr>
            <a:r>
              <a:rPr b="0" i="0" lang="en-US" sz="3200" u="none" cap="none" strike="noStrike">
                <a:solidFill>
                  <a:srgbClr val="FFBC8F"/>
                </a:solidFill>
                <a:latin typeface="IBM Plex Sans"/>
                <a:ea typeface="IBM Plex Sans"/>
                <a:cs typeface="IBM Plex Sans"/>
                <a:sym typeface="IBM Plex Sans"/>
              </a:rPr>
              <a:t>Our Tech Stack</a:t>
            </a:r>
            <a:endParaRPr b="0" i="0" sz="3200" u="none" cap="none" strike="noStrike">
              <a:solidFill>
                <a:srgbClr val="FFBC8F"/>
              </a:solidFill>
            </a:endParaRPr>
          </a:p>
        </p:txBody>
      </p:sp>
      <p:sp>
        <p:nvSpPr>
          <p:cNvPr id="155" name="Google Shape;155;p25"/>
          <p:cNvSpPr/>
          <p:nvPr/>
        </p:nvSpPr>
        <p:spPr>
          <a:xfrm>
            <a:off x="575548" y="966083"/>
            <a:ext cx="13479300" cy="28200"/>
          </a:xfrm>
          <a:prstGeom prst="rect">
            <a:avLst/>
          </a:prstGeom>
          <a:solidFill>
            <a:srgbClr val="D4D4D1">
              <a:alpha val="4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5"/>
          <p:cNvSpPr/>
          <p:nvPr/>
        </p:nvSpPr>
        <p:spPr>
          <a:xfrm>
            <a:off x="575548" y="1425629"/>
            <a:ext cx="6657300" cy="1216800"/>
          </a:xfrm>
          <a:prstGeom prst="roundRect">
            <a:avLst>
              <a:gd fmla="val 9017" name="adj"/>
            </a:avLst>
          </a:prstGeom>
          <a:solidFill>
            <a:srgbClr val="29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5"/>
          <p:cNvSpPr/>
          <p:nvPr/>
        </p:nvSpPr>
        <p:spPr>
          <a:xfrm>
            <a:off x="575548" y="1402769"/>
            <a:ext cx="6657300" cy="91500"/>
          </a:xfrm>
          <a:prstGeom prst="roundRect">
            <a:avLst>
              <a:gd fmla="val 26977" name="adj"/>
            </a:avLst>
          </a:prstGeom>
          <a:solidFill>
            <a:srgbClr val="FFBC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5"/>
          <p:cNvSpPr/>
          <p:nvPr/>
        </p:nvSpPr>
        <p:spPr>
          <a:xfrm>
            <a:off x="3657540" y="1179050"/>
            <a:ext cx="493200" cy="493200"/>
          </a:xfrm>
          <a:prstGeom prst="roundRect">
            <a:avLst>
              <a:gd fmla="val 185373" name="adj"/>
            </a:avLst>
          </a:prstGeom>
          <a:solidFill>
            <a:srgbClr val="FFBC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5"/>
          <p:cNvSpPr/>
          <p:nvPr/>
        </p:nvSpPr>
        <p:spPr>
          <a:xfrm>
            <a:off x="3805535" y="1302399"/>
            <a:ext cx="1974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IBM Plex Sans"/>
              <a:buNone/>
            </a:pPr>
            <a:r>
              <a:rPr b="0" i="0" lang="en-US" sz="155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b="0" i="0" sz="1550" u="none" cap="none" strike="noStrike"/>
          </a:p>
        </p:txBody>
      </p:sp>
      <p:sp>
        <p:nvSpPr>
          <p:cNvPr id="160" name="Google Shape;160;p25"/>
          <p:cNvSpPr/>
          <p:nvPr/>
        </p:nvSpPr>
        <p:spPr>
          <a:xfrm>
            <a:off x="762833" y="1836752"/>
            <a:ext cx="20556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600"/>
              <a:buFont typeface="IBM Plex Sans"/>
              <a:buNone/>
            </a:pPr>
            <a:r>
              <a:rPr b="0" i="0" lang="en-US" sz="1600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Document Processing</a:t>
            </a:r>
            <a:endParaRPr b="0" i="0" sz="1600" u="none" cap="none" strike="noStrike"/>
          </a:p>
        </p:txBody>
      </p:sp>
      <p:sp>
        <p:nvSpPr>
          <p:cNvPr id="161" name="Google Shape;161;p25"/>
          <p:cNvSpPr/>
          <p:nvPr/>
        </p:nvSpPr>
        <p:spPr>
          <a:xfrm>
            <a:off x="762833" y="2192272"/>
            <a:ext cx="62829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250"/>
              <a:buFont typeface="Roboto"/>
              <a:buNone/>
            </a:pPr>
            <a:r>
              <a:rPr b="0" i="0" lang="en-US" sz="12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Python + LangChain for chunking &amp; enrichment.</a:t>
            </a:r>
            <a:endParaRPr b="0" i="0" sz="1250" u="none" cap="none" strike="noStrike"/>
          </a:p>
        </p:txBody>
      </p:sp>
      <p:sp>
        <p:nvSpPr>
          <p:cNvPr id="162" name="Google Shape;162;p25"/>
          <p:cNvSpPr/>
          <p:nvPr/>
        </p:nvSpPr>
        <p:spPr>
          <a:xfrm>
            <a:off x="7397353" y="1425629"/>
            <a:ext cx="6657600" cy="1216800"/>
          </a:xfrm>
          <a:prstGeom prst="roundRect">
            <a:avLst>
              <a:gd fmla="val 9017" name="adj"/>
            </a:avLst>
          </a:prstGeom>
          <a:solidFill>
            <a:srgbClr val="29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5"/>
          <p:cNvSpPr/>
          <p:nvPr/>
        </p:nvSpPr>
        <p:spPr>
          <a:xfrm>
            <a:off x="7397353" y="1402769"/>
            <a:ext cx="6657600" cy="91500"/>
          </a:xfrm>
          <a:prstGeom prst="roundRect">
            <a:avLst>
              <a:gd fmla="val 26977" name="adj"/>
            </a:avLst>
          </a:prstGeom>
          <a:solidFill>
            <a:srgbClr val="FFBC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5"/>
          <p:cNvSpPr/>
          <p:nvPr/>
        </p:nvSpPr>
        <p:spPr>
          <a:xfrm>
            <a:off x="10479465" y="1179050"/>
            <a:ext cx="493200" cy="493200"/>
          </a:xfrm>
          <a:prstGeom prst="roundRect">
            <a:avLst>
              <a:gd fmla="val 185373" name="adj"/>
            </a:avLst>
          </a:prstGeom>
          <a:solidFill>
            <a:srgbClr val="FFBC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/>
          <p:nvPr/>
        </p:nvSpPr>
        <p:spPr>
          <a:xfrm>
            <a:off x="10627459" y="1302399"/>
            <a:ext cx="1974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IBM Plex Sans"/>
              <a:buNone/>
            </a:pPr>
            <a:r>
              <a:rPr b="0" i="0" lang="en-US" sz="155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b="0" i="0" sz="1550" u="none" cap="none" strike="noStrike"/>
          </a:p>
        </p:txBody>
      </p:sp>
      <p:sp>
        <p:nvSpPr>
          <p:cNvPr id="166" name="Google Shape;166;p25"/>
          <p:cNvSpPr/>
          <p:nvPr/>
        </p:nvSpPr>
        <p:spPr>
          <a:xfrm>
            <a:off x="7584638" y="1836752"/>
            <a:ext cx="20556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600"/>
              <a:buFont typeface="IBM Plex Sans"/>
              <a:buNone/>
            </a:pPr>
            <a:r>
              <a:rPr b="0" i="0" lang="en-US" sz="1600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Semantic Search</a:t>
            </a:r>
            <a:endParaRPr b="0" i="0" sz="1600" u="none" cap="none" strike="noStrike"/>
          </a:p>
        </p:txBody>
      </p:sp>
      <p:sp>
        <p:nvSpPr>
          <p:cNvPr id="167" name="Google Shape;167;p25"/>
          <p:cNvSpPr/>
          <p:nvPr/>
        </p:nvSpPr>
        <p:spPr>
          <a:xfrm>
            <a:off x="7584638" y="2192272"/>
            <a:ext cx="62829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250"/>
              <a:buFont typeface="Roboto"/>
              <a:buNone/>
            </a:pPr>
            <a:r>
              <a:rPr b="0" i="0" lang="en-US" sz="12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ChromaDB + OpenAI embeddings</a:t>
            </a:r>
            <a:r>
              <a:rPr lang="en-US" sz="125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US" sz="1050">
                <a:solidFill>
                  <a:srgbClr val="80FFB5"/>
                </a:solidFill>
                <a:highlight>
                  <a:srgbClr val="211D25"/>
                </a:highlight>
                <a:latin typeface="Courier New"/>
                <a:ea typeface="Courier New"/>
                <a:cs typeface="Courier New"/>
                <a:sym typeface="Courier New"/>
              </a:rPr>
              <a:t>text-embedding-3-small</a:t>
            </a:r>
            <a:r>
              <a:rPr lang="en-US" sz="125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250">
              <a:solidFill>
                <a:srgbClr val="D4D4D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25"/>
          <p:cNvSpPr/>
          <p:nvPr/>
        </p:nvSpPr>
        <p:spPr>
          <a:xfrm>
            <a:off x="575548" y="3053570"/>
            <a:ext cx="6657300" cy="1216800"/>
          </a:xfrm>
          <a:prstGeom prst="roundRect">
            <a:avLst>
              <a:gd fmla="val 9017" name="adj"/>
            </a:avLst>
          </a:prstGeom>
          <a:solidFill>
            <a:srgbClr val="29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5"/>
          <p:cNvSpPr/>
          <p:nvPr/>
        </p:nvSpPr>
        <p:spPr>
          <a:xfrm>
            <a:off x="575548" y="3030710"/>
            <a:ext cx="6657300" cy="91500"/>
          </a:xfrm>
          <a:prstGeom prst="roundRect">
            <a:avLst>
              <a:gd fmla="val 26977" name="adj"/>
            </a:avLst>
          </a:prstGeom>
          <a:solidFill>
            <a:srgbClr val="FFBC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5"/>
          <p:cNvSpPr/>
          <p:nvPr/>
        </p:nvSpPr>
        <p:spPr>
          <a:xfrm>
            <a:off x="3657540" y="2806992"/>
            <a:ext cx="493200" cy="493200"/>
          </a:xfrm>
          <a:prstGeom prst="roundRect">
            <a:avLst>
              <a:gd fmla="val 185373" name="adj"/>
            </a:avLst>
          </a:prstGeom>
          <a:solidFill>
            <a:srgbClr val="FFBC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5"/>
          <p:cNvSpPr/>
          <p:nvPr/>
        </p:nvSpPr>
        <p:spPr>
          <a:xfrm>
            <a:off x="3805535" y="2930341"/>
            <a:ext cx="1974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IBM Plex Sans"/>
              <a:buNone/>
            </a:pPr>
            <a:r>
              <a:rPr b="0" i="0" lang="en-US" sz="155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b="0" i="0" sz="1550" u="none" cap="none" strike="noStrike"/>
          </a:p>
        </p:txBody>
      </p:sp>
      <p:sp>
        <p:nvSpPr>
          <p:cNvPr id="172" name="Google Shape;172;p25"/>
          <p:cNvSpPr/>
          <p:nvPr/>
        </p:nvSpPr>
        <p:spPr>
          <a:xfrm>
            <a:off x="762833" y="3464693"/>
            <a:ext cx="20556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600"/>
              <a:buFont typeface="IBM Plex Sans"/>
              <a:buNone/>
            </a:pPr>
            <a:r>
              <a:rPr b="0" i="0" lang="en-US" sz="1600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Answer Generation</a:t>
            </a:r>
            <a:endParaRPr b="0" i="0" sz="1600" u="none" cap="none" strike="noStrike"/>
          </a:p>
        </p:txBody>
      </p:sp>
      <p:sp>
        <p:nvSpPr>
          <p:cNvPr id="173" name="Google Shape;173;p25"/>
          <p:cNvSpPr/>
          <p:nvPr/>
        </p:nvSpPr>
        <p:spPr>
          <a:xfrm>
            <a:off x="762833" y="3820214"/>
            <a:ext cx="62829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80FFB5"/>
                </a:solidFill>
                <a:highlight>
                  <a:srgbClr val="211D25"/>
                </a:highlight>
                <a:latin typeface="Courier New"/>
                <a:ea typeface="Courier New"/>
                <a:cs typeface="Courier New"/>
                <a:sym typeface="Courier New"/>
              </a:rPr>
              <a:t>gpt-3.5-turbo</a:t>
            </a:r>
            <a:r>
              <a:rPr b="0" i="0" lang="en-US" sz="12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250" u="none" cap="none" strike="noStrike"/>
          </a:p>
        </p:txBody>
      </p:sp>
      <p:sp>
        <p:nvSpPr>
          <p:cNvPr id="174" name="Google Shape;174;p25"/>
          <p:cNvSpPr/>
          <p:nvPr/>
        </p:nvSpPr>
        <p:spPr>
          <a:xfrm>
            <a:off x="7397353" y="3053570"/>
            <a:ext cx="6657600" cy="1216800"/>
          </a:xfrm>
          <a:prstGeom prst="roundRect">
            <a:avLst>
              <a:gd fmla="val 9017" name="adj"/>
            </a:avLst>
          </a:prstGeom>
          <a:solidFill>
            <a:srgbClr val="29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5"/>
          <p:cNvSpPr/>
          <p:nvPr/>
        </p:nvSpPr>
        <p:spPr>
          <a:xfrm>
            <a:off x="7397353" y="3030710"/>
            <a:ext cx="6657600" cy="91500"/>
          </a:xfrm>
          <a:prstGeom prst="roundRect">
            <a:avLst>
              <a:gd fmla="val 26977" name="adj"/>
            </a:avLst>
          </a:prstGeom>
          <a:solidFill>
            <a:srgbClr val="FFBC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5"/>
          <p:cNvSpPr/>
          <p:nvPr/>
        </p:nvSpPr>
        <p:spPr>
          <a:xfrm>
            <a:off x="10479465" y="2806992"/>
            <a:ext cx="493200" cy="493200"/>
          </a:xfrm>
          <a:prstGeom prst="roundRect">
            <a:avLst>
              <a:gd fmla="val 185373" name="adj"/>
            </a:avLst>
          </a:prstGeom>
          <a:solidFill>
            <a:srgbClr val="FFBC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5"/>
          <p:cNvSpPr/>
          <p:nvPr/>
        </p:nvSpPr>
        <p:spPr>
          <a:xfrm>
            <a:off x="10627459" y="2930341"/>
            <a:ext cx="1974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IBM Plex Sans"/>
              <a:buNone/>
            </a:pPr>
            <a:r>
              <a:rPr b="0" i="0" lang="en-US" sz="155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endParaRPr b="0" i="0" sz="1550" u="none" cap="none" strike="noStrike"/>
          </a:p>
        </p:txBody>
      </p:sp>
      <p:sp>
        <p:nvSpPr>
          <p:cNvPr id="178" name="Google Shape;178;p25"/>
          <p:cNvSpPr/>
          <p:nvPr/>
        </p:nvSpPr>
        <p:spPr>
          <a:xfrm>
            <a:off x="7584638" y="3464693"/>
            <a:ext cx="2117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600"/>
              <a:buFont typeface="IBM Plex Sans"/>
              <a:buNone/>
            </a:pPr>
            <a:r>
              <a:rPr b="0" i="0" lang="en-US" sz="1600" u="none" cap="none" strike="noStrik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Monitoring &amp; Analytics</a:t>
            </a:r>
            <a:endParaRPr b="0" i="0" sz="1600" u="none" cap="none" strike="noStrike"/>
          </a:p>
        </p:txBody>
      </p:sp>
      <p:sp>
        <p:nvSpPr>
          <p:cNvPr id="179" name="Google Shape;179;p25"/>
          <p:cNvSpPr/>
          <p:nvPr/>
        </p:nvSpPr>
        <p:spPr>
          <a:xfrm>
            <a:off x="7584638" y="3820214"/>
            <a:ext cx="62829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250"/>
              <a:buFont typeface="Roboto"/>
              <a:buNone/>
            </a:pPr>
            <a:r>
              <a:rPr b="0" i="0" lang="en-US" sz="12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Langtrace + Streamlit visualizations.</a:t>
            </a:r>
            <a:endParaRPr b="0" i="0" sz="1250" u="none" cap="none" strike="noStrike"/>
          </a:p>
        </p:txBody>
      </p:sp>
      <p:sp>
        <p:nvSpPr>
          <p:cNvPr id="180" name="Google Shape;180;p25"/>
          <p:cNvSpPr/>
          <p:nvPr/>
        </p:nvSpPr>
        <p:spPr>
          <a:xfrm>
            <a:off x="575548" y="8431887"/>
            <a:ext cx="13479304" cy="2105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000"/>
              <a:buFont typeface="Roboto"/>
              <a:buNone/>
            </a:pPr>
            <a:r>
              <a:rPr b="1" i="0" lang="en-US" sz="100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Technical Notes:</a:t>
            </a:r>
            <a:r>
              <a:rPr b="0" i="0" lang="en-US" sz="100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 Seamless integration of LangChain with ChromaDB • Real-time query tracking with Langtrace • Streamlit dashboard for interactive exploration • Optimized embedding storage &amp; retrieval.</a:t>
            </a:r>
            <a:endParaRPr b="0" i="0" sz="1000" u="none" cap="none" strike="noStrike"/>
          </a:p>
        </p:txBody>
      </p:sp>
      <p:sp>
        <p:nvSpPr>
          <p:cNvPr id="181" name="Google Shape;181;p25"/>
          <p:cNvSpPr/>
          <p:nvPr/>
        </p:nvSpPr>
        <p:spPr>
          <a:xfrm>
            <a:off x="388250" y="4270373"/>
            <a:ext cx="13479300" cy="103500"/>
          </a:xfrm>
          <a:prstGeom prst="rect">
            <a:avLst/>
          </a:prstGeom>
          <a:solidFill>
            <a:srgbClr val="D4D4D1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6763" y="4482136"/>
            <a:ext cx="3550926" cy="355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/>
          <p:nvPr/>
        </p:nvSpPr>
        <p:spPr>
          <a:xfrm>
            <a:off x="4225251" y="343300"/>
            <a:ext cx="60957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3200"/>
              <a:buFont typeface="IBM Plex Sans"/>
              <a:buNone/>
            </a:pPr>
            <a:r>
              <a:rPr i="0" lang="en-US" sz="3200" u="none" cap="none" strike="noStrike">
                <a:solidFill>
                  <a:srgbClr val="FFBC8F"/>
                </a:solidFill>
                <a:latin typeface="IBM Plex Sans"/>
                <a:ea typeface="IBM Plex Sans"/>
                <a:cs typeface="IBM Plex Sans"/>
                <a:sym typeface="IBM Plex Sans"/>
              </a:rPr>
              <a:t>How We Measure </a:t>
            </a:r>
            <a:r>
              <a:rPr lang="en-US" sz="3200">
                <a:solidFill>
                  <a:srgbClr val="FFBC8F"/>
                </a:solidFill>
                <a:latin typeface="IBM Plex Sans"/>
                <a:ea typeface="IBM Plex Sans"/>
                <a:cs typeface="IBM Plex Sans"/>
                <a:sym typeface="IBM Plex Sans"/>
              </a:rPr>
              <a:t>Performance?</a:t>
            </a:r>
            <a:endParaRPr i="0" sz="3200" u="none" cap="none" strike="noStrike">
              <a:solidFill>
                <a:srgbClr val="FFBC8F"/>
              </a:solidFill>
            </a:endParaRPr>
          </a:p>
        </p:txBody>
      </p:sp>
      <p:sp>
        <p:nvSpPr>
          <p:cNvPr id="189" name="Google Shape;189;p26"/>
          <p:cNvSpPr txBox="1"/>
          <p:nvPr/>
        </p:nvSpPr>
        <p:spPr>
          <a:xfrm>
            <a:off x="1031650" y="1004325"/>
            <a:ext cx="6613200" cy="6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FFBC8F"/>
                </a:solidFill>
              </a:rPr>
              <a:t> </a:t>
            </a:r>
            <a:r>
              <a:rPr lang="en-US" sz="1700">
                <a:solidFill>
                  <a:srgbClr val="FFBC8F"/>
                </a:solidFill>
              </a:rPr>
              <a:t>1- Retrieval Quality Metrics</a:t>
            </a:r>
            <a:endParaRPr sz="1700">
              <a:solidFill>
                <a:srgbClr val="FFBC8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lt1"/>
                </a:solidFill>
              </a:rPr>
              <a:t>Similarity Scores: Average, max, min similarity between query and retrieved chunks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lt1"/>
                </a:solidFill>
              </a:rPr>
              <a:t>Retrieved Documents Count: Number of chunks retrieved per query </a:t>
            </a:r>
            <a:r>
              <a:rPr lang="en-US" sz="1700">
                <a:solidFill>
                  <a:srgbClr val="6AA84F"/>
                </a:solidFill>
              </a:rPr>
              <a:t>(typically 3-5)</a:t>
            </a:r>
            <a:endParaRPr sz="17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lt1"/>
                </a:solidFill>
              </a:rPr>
              <a:t>Source Diversity: Percentage of unique sources used in retrieval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</a:rPr>
              <a:t>Context Length: Total characters in retrieved context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FFBC8F"/>
                </a:solidFill>
              </a:rPr>
              <a:t>2- Performance Metrics</a:t>
            </a:r>
            <a:endParaRPr sz="1700">
              <a:solidFill>
                <a:srgbClr val="FFBC8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lt1"/>
                </a:solidFill>
              </a:rPr>
              <a:t>Response Time: Total time from query to answer (avg 2.3s)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lt1"/>
                </a:solidFill>
              </a:rPr>
              <a:t>Embedding Time: Time to generate query embedding (0.8s)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lt1"/>
                </a:solidFill>
              </a:rPr>
              <a:t>Search Time: Vector database search time (0.3s)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</a:rPr>
              <a:t>Generation Time: LLM answer generation time (1.2s)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FFBC8F"/>
                </a:solidFill>
              </a:rPr>
              <a:t>3- Answer Quality Metrics</a:t>
            </a:r>
            <a:endParaRPr sz="1700">
              <a:solidFill>
                <a:srgbClr val="FFBC8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lt1"/>
                </a:solidFill>
              </a:rPr>
              <a:t>Confidence Score: Our custom 0-100% reliability estimate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lt1"/>
                </a:solidFill>
              </a:rPr>
              <a:t>Answer Length: Character count of generated response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lt1"/>
                </a:solidFill>
              </a:rPr>
              <a:t>Source Attribution: Percentage of answers with proper citations (100%)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lt1"/>
                </a:solidFill>
              </a:rPr>
              <a:t>Query Complexity: Number of words in user questions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90" name="Google Shape;1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800" y="1568983"/>
            <a:ext cx="6095700" cy="4063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/>
          <p:nvPr/>
        </p:nvSpPr>
        <p:spPr>
          <a:xfrm>
            <a:off x="2497650" y="338675"/>
            <a:ext cx="110490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3200"/>
              <a:buFont typeface="IBM Plex Sans"/>
              <a:buNone/>
            </a:pPr>
            <a:r>
              <a:rPr i="0" lang="en-US" sz="3200" u="none" cap="none" strike="noStrike">
                <a:solidFill>
                  <a:srgbClr val="FFBC8F"/>
                </a:solidFill>
                <a:latin typeface="IBM Plex Sans"/>
                <a:ea typeface="IBM Plex Sans"/>
                <a:cs typeface="IBM Plex Sans"/>
                <a:sym typeface="IBM Plex Sans"/>
              </a:rPr>
              <a:t>How We Measure </a:t>
            </a:r>
            <a:r>
              <a:rPr lang="en-US" sz="3200">
                <a:solidFill>
                  <a:srgbClr val="FFBC8F"/>
                </a:solidFill>
                <a:latin typeface="IBM Plex Sans"/>
                <a:ea typeface="IBM Plex Sans"/>
                <a:cs typeface="IBM Plex Sans"/>
                <a:sym typeface="IBM Plex Sans"/>
              </a:rPr>
              <a:t>Performance? Continued….</a:t>
            </a:r>
            <a:endParaRPr i="0" sz="3200" u="none" cap="none" strike="noStrike">
              <a:solidFill>
                <a:srgbClr val="FFBC8F"/>
              </a:solidFill>
            </a:endParaRPr>
          </a:p>
        </p:txBody>
      </p:sp>
      <p:sp>
        <p:nvSpPr>
          <p:cNvPr id="197" name="Google Shape;197;p27"/>
          <p:cNvSpPr txBox="1"/>
          <p:nvPr/>
        </p:nvSpPr>
        <p:spPr>
          <a:xfrm>
            <a:off x="1248800" y="1046650"/>
            <a:ext cx="8614800" cy="6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rgbClr val="FFBC8F"/>
                </a:solidFill>
              </a:rPr>
              <a:t>4- </a:t>
            </a:r>
            <a:r>
              <a:rPr lang="en-US" sz="2300">
                <a:solidFill>
                  <a:srgbClr val="FFBC8F"/>
                </a:solidFill>
              </a:rPr>
              <a:t> System Scalability Metrics</a:t>
            </a:r>
            <a:endParaRPr sz="2300">
              <a:solidFill>
                <a:srgbClr val="FFBC8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chemeClr val="lt1"/>
                </a:solidFill>
              </a:rPr>
              <a:t>Database Size: Total chunks indexed </a:t>
            </a:r>
            <a:r>
              <a:rPr lang="en-US" sz="2300">
                <a:solidFill>
                  <a:srgbClr val="6AA84F"/>
                </a:solidFill>
              </a:rPr>
              <a:t>(2,847 chunks)</a:t>
            </a:r>
            <a:endParaRPr sz="23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chemeClr val="lt1"/>
                </a:solidFill>
              </a:rPr>
              <a:t>Storage Efficiency: Vector database size </a:t>
            </a:r>
            <a:r>
              <a:rPr lang="en-US" sz="2300">
                <a:solidFill>
                  <a:srgbClr val="6AA84F"/>
                </a:solidFill>
              </a:rPr>
              <a:t>(15MB)</a:t>
            </a:r>
            <a:endParaRPr sz="23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chemeClr val="lt1"/>
                </a:solidFill>
              </a:rPr>
              <a:t>Concurrent Users: Number of simultaneous sessions supported</a:t>
            </a:r>
            <a:endParaRPr sz="2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</a:rPr>
              <a:t>Query Throughput: Queries processed per minute </a:t>
            </a:r>
            <a:r>
              <a:rPr lang="en-US" sz="2300">
                <a:solidFill>
                  <a:srgbClr val="6AA84F"/>
                </a:solidFill>
              </a:rPr>
              <a:t>(10/min)</a:t>
            </a:r>
            <a:endParaRPr sz="23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rgbClr val="FFBC8F"/>
                </a:solidFill>
              </a:rPr>
              <a:t>5- V</a:t>
            </a:r>
            <a:r>
              <a:rPr lang="en-US" sz="2300">
                <a:solidFill>
                  <a:srgbClr val="FFBC8F"/>
                </a:solidFill>
              </a:rPr>
              <a:t>ector Space Quality Metrics</a:t>
            </a:r>
            <a:endParaRPr sz="2300">
              <a:solidFill>
                <a:srgbClr val="FFBC8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chemeClr val="lt1"/>
                </a:solidFill>
              </a:rPr>
              <a:t>Embedding Dimension: Vector size </a:t>
            </a:r>
            <a:r>
              <a:rPr lang="en-US" sz="2300">
                <a:solidFill>
                  <a:srgbClr val="6AA84F"/>
                </a:solidFill>
              </a:rPr>
              <a:t>(1536D from OpenAI)</a:t>
            </a:r>
            <a:endParaRPr sz="23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chemeClr val="lt1"/>
                </a:solidFill>
              </a:rPr>
              <a:t>Cluster Coherence: How well similar topics group together </a:t>
            </a:r>
            <a:r>
              <a:rPr lang="en-US" sz="2300">
                <a:solidFill>
                  <a:srgbClr val="6AA84F"/>
                </a:solidFill>
              </a:rPr>
              <a:t>(0.82)</a:t>
            </a:r>
            <a:endParaRPr sz="23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chemeClr val="lt1"/>
                </a:solidFill>
              </a:rPr>
              <a:t>Query-Document Alignment: Semantic relevance score </a:t>
            </a:r>
            <a:r>
              <a:rPr lang="en-US" sz="2300">
                <a:solidFill>
                  <a:srgbClr val="6AA84F"/>
                </a:solidFill>
              </a:rPr>
              <a:t>(0.76)</a:t>
            </a:r>
            <a:endParaRPr sz="23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chemeClr val="lt1"/>
                </a:solidFill>
              </a:rPr>
              <a:t>Visualization Preservation: How well 2D reduction maintains relationships </a:t>
            </a:r>
            <a:r>
              <a:rPr lang="en-US" sz="2300">
                <a:solidFill>
                  <a:srgbClr val="6AA84F"/>
                </a:solidFill>
              </a:rPr>
              <a:t>(UMAP: 0.89)</a:t>
            </a:r>
            <a:endParaRPr sz="2100">
              <a:solidFill>
                <a:srgbClr val="6AA84F"/>
              </a:solidFill>
            </a:endParaRPr>
          </a:p>
        </p:txBody>
      </p:sp>
      <p:pic>
        <p:nvPicPr>
          <p:cNvPr id="198" name="Google Shape;19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3675" y="935500"/>
            <a:ext cx="4461999" cy="2974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